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257" r:id="rId3"/>
    <p:sldId id="259" r:id="rId4"/>
    <p:sldId id="260" r:id="rId5"/>
    <p:sldId id="261" r:id="rId6"/>
    <p:sldId id="262" r:id="rId7"/>
    <p:sldId id="263" r:id="rId8"/>
    <p:sldId id="256" r:id="rId9"/>
    <p:sldId id="265" r:id="rId10"/>
    <p:sldId id="266" r:id="rId11"/>
    <p:sldId id="264" r:id="rId12"/>
    <p:sldId id="268" r:id="rId13"/>
    <p:sldId id="269" r:id="rId14"/>
    <p:sldId id="270" r:id="rId15"/>
    <p:sldId id="272" r:id="rId16"/>
    <p:sldId id="273" r:id="rId17"/>
    <p:sldId id="275" r:id="rId18"/>
    <p:sldId id="276" r:id="rId19"/>
    <p:sldId id="271" r:id="rId20"/>
    <p:sldId id="279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571612"/>
            <a:ext cx="6286544" cy="2786081"/>
          </a:xfrm>
        </p:spPr>
        <p:txBody>
          <a:bodyPr/>
          <a:lstStyle>
            <a:lvl1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4857760"/>
            <a:ext cx="385765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D3065-2C3E-4AFC-A292-0BD752E6E80E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390AD-A4A1-49D8-912B-42AB51D41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7C7FC-E645-4134-89C0-6D0408074796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BF811-17BB-4C2E-AA1A-7899AE807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AF057-712F-47C9-9599-93323630B082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10F82-6BB3-451E-A46A-C320332DB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FD3065-2C3E-4AFC-A292-0BD752E6E80E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0390AD-A4A1-49D8-912B-42AB51D411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5758F3-4B4E-4CBC-A9D9-08DE4D710B08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385AA-F19C-4D87-9770-2CB2EA77E7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562AA2-7B27-4CA6-9BAF-E130068CE1AD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F3C4EC-F72E-4F51-9A16-BBEE33A915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C965A3-193D-4526-9111-42CF192F73F2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78DC7C-A3BF-4534-BE36-E8349BCFE2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2E842C-6935-494A-9CEF-462E16FA16AD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DF61E-D277-4398-BD6E-837FA4E6B4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A59383-CE2C-4324-8DF8-41B2006E9BCC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F720D-AB7D-4053-9EA2-65F3007C50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D5509-55CA-48A7-935C-EE56F8470196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DA88B2-0157-47CD-BD12-6DA7FA36B9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7E224-64DA-4425-BAE5-BB92EDEFE462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1C098-5D9F-400A-A1BF-7D08350E5A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758F3-4B4E-4CBC-A9D9-08DE4D710B08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385AA-F19C-4D87-9770-2CB2EA77E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3463A1-10FB-4D23-9D86-33A3E8F827AA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169FBE-2E3B-4A68-905A-209103B86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07C7FC-E645-4134-89C0-6D0408074796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EBF811-17BB-4C2E-AA1A-7899AE807C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9AF057-712F-47C9-9599-93323630B082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210F82-6BB3-451E-A46A-C320332DB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62AA2-7B27-4CA6-9BAF-E130068CE1AD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3C4EC-F72E-4F51-9A16-BBEE33A91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965A3-193D-4526-9111-42CF192F73F2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DC7C-A3BF-4534-BE36-E8349BCFE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E842C-6935-494A-9CEF-462E16FA16AD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DF61E-D277-4398-BD6E-837FA4E6B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9383-CE2C-4324-8DF8-41B2006E9BCC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F720D-AB7D-4053-9EA2-65F3007C5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D5509-55CA-48A7-935C-EE56F8470196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A88B2-0157-47CD-BD12-6DA7FA36B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7E224-64DA-4425-BAE5-BB92EDEFE462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1C098-5D9F-400A-A1BF-7D08350E5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463A1-10FB-4D23-9D86-33A3E8F827AA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69FBE-2E3B-4A68-905A-209103B86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7643812" cy="1000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857375" y="1214438"/>
            <a:ext cx="70866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84BA16-7194-48A6-8A6B-814D86779C19}" type="datetimeFigureOut">
              <a:rPr lang="ru-RU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AAA16C-6980-4DDF-B3CB-D56CA0F3D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84BA16-7194-48A6-8A6B-814D86779C19}" type="datetimeFigureOut">
              <a:rPr lang="ru-RU" smtClean="0"/>
              <a:pPr>
                <a:defRPr/>
              </a:pPr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AAA16C-6980-4DDF-B3CB-D56CA0F3DB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iteach.ru/images/1/12/00_clip_image072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857375" y="980728"/>
            <a:ext cx="7286625" cy="5734397"/>
          </a:xfrm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79712" y="1196752"/>
            <a:ext cx="56886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1</a:t>
            </a:r>
            <a:r>
              <a:rPr lang="ru-RU" sz="2800" b="1" dirty="0" smtClean="0">
                <a:latin typeface="Times New Roman" pitchFamily="18" charset="0"/>
              </a:rPr>
              <a:t>. Найдите </a:t>
            </a:r>
            <a:r>
              <a:rPr lang="ru-RU" sz="2800" b="1" dirty="0">
                <a:latin typeface="Times New Roman" pitchFamily="18" charset="0"/>
              </a:rPr>
              <a:t>площадь квадрата со </a:t>
            </a:r>
            <a:r>
              <a:rPr lang="ru-RU" sz="2800" b="1" dirty="0" smtClean="0">
                <a:latin typeface="Times New Roman" pitchFamily="18" charset="0"/>
              </a:rPr>
              <a:t>стороной 3 см</a:t>
            </a:r>
            <a:r>
              <a:rPr lang="ru-RU" sz="2800" b="1" dirty="0">
                <a:latin typeface="Times New Roman" pitchFamily="18" charset="0"/>
              </a:rPr>
              <a:t>; 1,2 мм; 5\7 м</a:t>
            </a:r>
            <a:r>
              <a:rPr lang="ru-RU" sz="2800" b="1" dirty="0" smtClean="0">
                <a:latin typeface="Times New Roman" pitchFamily="18" charset="0"/>
              </a:rPr>
              <a:t>; </a:t>
            </a:r>
            <a:r>
              <a:rPr lang="ru-RU" sz="2800" b="1" dirty="0">
                <a:latin typeface="Times New Roman" pitchFamily="18" charset="0"/>
              </a:rPr>
              <a:t>а см 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596336" y="1556792"/>
            <a:ext cx="1152128" cy="1224136"/>
          </a:xfrm>
          <a:prstGeom prst="rect">
            <a:avLst/>
          </a:prstGeom>
          <a:gradFill rotWithShape="1">
            <a:gsLst>
              <a:gs pos="0">
                <a:srgbClr val="990000">
                  <a:gamma/>
                  <a:tint val="52941"/>
                  <a:invGamma/>
                </a:srgbClr>
              </a:gs>
              <a:gs pos="100000">
                <a:srgbClr val="99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979712" y="2852936"/>
            <a:ext cx="5375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</a:rPr>
              <a:t>2. </a:t>
            </a:r>
            <a:r>
              <a:rPr lang="ru-RU" sz="2800" b="1" dirty="0">
                <a:latin typeface="Times New Roman" pitchFamily="18" charset="0"/>
              </a:rPr>
              <a:t>Чему равна площадь домика?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057400" y="3851275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195513" y="4149725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483768" y="4293096"/>
            <a:ext cx="1152525" cy="11430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067944" y="4509120"/>
            <a:ext cx="3600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</a:rPr>
              <a:t>S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 flipH="1">
            <a:off x="4283968" y="4797152"/>
            <a:ext cx="216024" cy="144016"/>
          </a:xfrm>
          <a:prstGeom prst="triangle">
            <a:avLst>
              <a:gd name="adj" fmla="val 50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4499992" y="4509120"/>
            <a:ext cx="142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itchFamily="18" charset="0"/>
              </a:rPr>
              <a:t>= 5 </a:t>
            </a:r>
            <a:r>
              <a:rPr lang="ru-RU" sz="2400" dirty="0">
                <a:latin typeface="Times New Roman" pitchFamily="18" charset="0"/>
              </a:rPr>
              <a:t>см</a:t>
            </a:r>
            <a:r>
              <a:rPr lang="ru-RU" sz="2400" baseline="30000" dirty="0">
                <a:latin typeface="Times New Roman" pitchFamily="18" charset="0"/>
              </a:rPr>
              <a:t>2</a:t>
            </a:r>
            <a:r>
              <a:rPr lang="ru-RU" sz="2400" dirty="0">
                <a:latin typeface="Times New Roman" pitchFamily="18" charset="0"/>
              </a:rPr>
              <a:t>; </a:t>
            </a:r>
            <a:r>
              <a:rPr lang="en-US" sz="2400" b="1" dirty="0">
                <a:latin typeface="Times New Roman" pitchFamily="18" charset="0"/>
              </a:rPr>
              <a:t>S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796136" y="4797152"/>
            <a:ext cx="144016" cy="14401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6012160" y="4509120"/>
            <a:ext cx="1243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itchFamily="18" charset="0"/>
              </a:rPr>
              <a:t>=</a:t>
            </a:r>
            <a:r>
              <a:rPr lang="ru-RU" sz="2400" dirty="0">
                <a:latin typeface="Times New Roman" pitchFamily="18" charset="0"/>
              </a:rPr>
              <a:t>20 см</a:t>
            </a:r>
            <a:r>
              <a:rPr lang="ru-RU" sz="2400" baseline="30000" dirty="0">
                <a:latin typeface="Times New Roman" pitchFamily="18" charset="0"/>
              </a:rPr>
              <a:t>2</a:t>
            </a:r>
            <a:r>
              <a:rPr lang="ru-RU" sz="2400" dirty="0">
                <a:latin typeface="Times New Roman" pitchFamily="18" charset="0"/>
              </a:rPr>
              <a:t>.</a:t>
            </a: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 flipH="1">
            <a:off x="2267744" y="3861048"/>
            <a:ext cx="749870" cy="431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006600"/>
              </a:gs>
              <a:gs pos="100000">
                <a:srgbClr val="006600">
                  <a:gamma/>
                  <a:shade val="61961"/>
                  <a:invGamma/>
                </a:srgbClr>
              </a:gs>
            </a:gsLst>
            <a:path path="rect">
              <a:fillToRect t="100000" r="100000"/>
            </a:path>
          </a:gra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 rot="10840555" flipV="1">
            <a:off x="3062482" y="3865705"/>
            <a:ext cx="792162" cy="4540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006600"/>
              </a:gs>
              <a:gs pos="50000">
                <a:srgbClr val="006600">
                  <a:gamma/>
                  <a:shade val="46275"/>
                  <a:invGamma/>
                </a:srgbClr>
              </a:gs>
              <a:gs pos="100000">
                <a:srgbClr val="006600"/>
              </a:gs>
            </a:gsLst>
            <a:lin ang="5400000" scaled="1"/>
          </a:gra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WordArt 26"/>
          <p:cNvSpPr>
            <a:spLocks noChangeArrowheads="1" noChangeShapeType="1" noTextEdit="1"/>
          </p:cNvSpPr>
          <p:nvPr/>
        </p:nvSpPr>
        <p:spPr bwMode="auto">
          <a:xfrm>
            <a:off x="2771775" y="188913"/>
            <a:ext cx="4819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nimBg="1" autoUpdateAnimBg="0"/>
      <p:bldP spid="8" grpId="0" autoUpdateAnimBg="0"/>
      <p:bldP spid="9" grpId="0" autoUpdateAnimBg="0"/>
      <p:bldP spid="10" grpId="0" autoUpdateAnimBg="0"/>
      <p:bldP spid="11" grpId="0" animBg="1"/>
      <p:bldP spid="13" grpId="0" autoUpdateAnimBg="0"/>
      <p:bldP spid="14" grpId="0" animBg="1"/>
      <p:bldP spid="15" grpId="0" autoUpdateAnimBg="0"/>
      <p:bldP spid="16" grpId="0" animBg="1"/>
      <p:bldP spid="17" grpId="0" autoUpdateAnimBg="0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Пи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96752"/>
            <a:ext cx="2605088" cy="43640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1628800"/>
            <a:ext cx="457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</a:rPr>
              <a:t>Здесь в Кретоне, рождается школа Пифагора. В пифагорейской школе занимались изучением чисел и их свойств,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</a:rPr>
              <a:t>много внимания уделяли музыке, живописи, физическому развитию, здоровью. Пифагор и его ученики были трудолюбивы и </a:t>
            </a:r>
            <a:r>
              <a:rPr lang="ru-RU" sz="2400" b="1" dirty="0" err="1" smtClean="0">
                <a:latin typeface="Times New Roman" pitchFamily="18" charset="0"/>
              </a:rPr>
              <a:t>аскетичны</a:t>
            </a:r>
            <a:r>
              <a:rPr lang="ru-RU" sz="2400" b="1" dirty="0" smtClean="0">
                <a:latin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Шутливая  формулировка 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ТЕОРЕМЫ  ПИФАГОРА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11188" y="1773238"/>
            <a:ext cx="3960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200" name="Rectangle 9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201" name="Rectangle 10"/>
          <p:cNvSpPr>
            <a:spLocks noChangeArrowheads="1"/>
          </p:cNvSpPr>
          <p:nvPr/>
        </p:nvSpPr>
        <p:spPr bwMode="auto">
          <a:xfrm>
            <a:off x="0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6516688" y="3933825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660033"/>
                </a:solidFill>
              </a:rPr>
              <a:t>И. Дырченко</a:t>
            </a:r>
          </a:p>
        </p:txBody>
      </p:sp>
      <p:pic>
        <p:nvPicPr>
          <p:cNvPr id="18447" name="Picture 15" descr="те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32019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6" descr="шарж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509120"/>
            <a:ext cx="352834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2483768" y="5373216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660033"/>
                </a:solidFill>
              </a:rPr>
              <a:t>Шаржи учеников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5076056" y="1556792"/>
            <a:ext cx="381635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663300"/>
                </a:solidFill>
              </a:rPr>
              <a:t>Если дан нам треугольник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И притом с прямым углом,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То квадрат гипотенузы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Мы всегда легко найдём: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Катеты в квадрат возводим,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Сумму степеней находим –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И таким простым путём</a:t>
            </a:r>
            <a:br>
              <a:rPr lang="ru-RU" b="1" i="1" dirty="0">
                <a:solidFill>
                  <a:srgbClr val="663300"/>
                </a:solidFill>
              </a:rPr>
            </a:br>
            <a:r>
              <a:rPr lang="ru-RU" b="1" i="1" dirty="0">
                <a:solidFill>
                  <a:srgbClr val="663300"/>
                </a:solidFill>
              </a:rPr>
              <a:t>К результату мы придём.</a:t>
            </a:r>
            <a:br>
              <a:rPr lang="ru-RU" b="1" i="1" dirty="0">
                <a:solidFill>
                  <a:srgbClr val="663300"/>
                </a:solidFill>
              </a:rPr>
            </a:br>
            <a:endParaRPr lang="ru-RU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/>
      <p:bldP spid="18449" grpId="0"/>
      <p:bldP spid="184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20195717">
            <a:off x="3574661" y="1166273"/>
            <a:ext cx="4267200" cy="3838575"/>
          </a:xfrm>
          <a:prstGeom prst="rtTriangl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47" name="TextBox 12"/>
          <p:cNvSpPr txBox="1">
            <a:spLocks noChangeArrowheads="1"/>
          </p:cNvSpPr>
          <p:nvPr/>
        </p:nvSpPr>
        <p:spPr bwMode="auto">
          <a:xfrm>
            <a:off x="2627784" y="3573016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solidFill>
                  <a:srgbClr val="7030A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00192" y="4941168"/>
            <a:ext cx="5863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3</a:t>
            </a:r>
          </a:p>
        </p:txBody>
      </p:sp>
      <p:sp>
        <p:nvSpPr>
          <p:cNvPr id="15" name="Блок-схема: процесс 14"/>
          <p:cNvSpPr/>
          <p:nvPr/>
        </p:nvSpPr>
        <p:spPr>
          <a:xfrm rot="20243336">
            <a:off x="4376444" y="5014969"/>
            <a:ext cx="500062" cy="5810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50" name="TextBox 15"/>
          <p:cNvSpPr txBox="1">
            <a:spLocks noChangeArrowheads="1"/>
          </p:cNvSpPr>
          <p:nvPr/>
        </p:nvSpPr>
        <p:spPr bwMode="auto">
          <a:xfrm>
            <a:off x="5364088" y="1916832"/>
            <a:ext cx="928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dirty="0" err="1">
                <a:solidFill>
                  <a:srgbClr val="FF0000"/>
                </a:solidFill>
                <a:latin typeface="Calibri" pitchFamily="34" charset="0"/>
              </a:rPr>
              <a:t>х</a:t>
            </a:r>
            <a:endParaRPr lang="ru-RU" sz="6000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>
            <a:stCxn id="4" idx="0"/>
            <a:endCxn id="4" idx="4"/>
          </p:cNvCxnSpPr>
          <p:nvPr/>
        </p:nvCxnSpPr>
        <p:spPr>
          <a:xfrm>
            <a:off x="2987824" y="2171704"/>
            <a:ext cx="5440874" cy="18277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S=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4283968" y="1772816"/>
            <a:ext cx="3312368" cy="3888432"/>
          </a:xfrm>
          <a:prstGeom prst="rtTriangl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78092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5661248"/>
            <a:ext cx="500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0800000">
            <a:off x="4283968" y="5229200"/>
            <a:ext cx="936104" cy="432048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0"/>
            <a:ext cx="67691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Египетский треугольник</a:t>
            </a:r>
          </a:p>
        </p:txBody>
      </p:sp>
      <p:pic>
        <p:nvPicPr>
          <p:cNvPr id="18435" name="Picture 6" descr="еги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57550"/>
            <a:ext cx="27003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2771800" y="1124744"/>
            <a:ext cx="568801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663300"/>
                </a:solidFill>
              </a:rPr>
              <a:t>Египетский треугольник — прямоугольный треугольник с соотношением сторон 3:4:5. Особенностью такого треугольника, известной ещё со времён античности, является то, что при таком отношении сторон теорема Пифагора даёт целые квадраты как катетов, так и гипотенузы, то есть 9:16:25. Египетский треугольник является простейшим (и первым известным) из </a:t>
            </a:r>
            <a:r>
              <a:rPr lang="ru-RU" b="1" i="1" dirty="0" err="1">
                <a:solidFill>
                  <a:srgbClr val="663300"/>
                </a:solidFill>
              </a:rPr>
              <a:t>Героновых</a:t>
            </a:r>
            <a:r>
              <a:rPr lang="ru-RU" b="1" i="1" dirty="0">
                <a:solidFill>
                  <a:srgbClr val="663300"/>
                </a:solidFill>
              </a:rPr>
              <a:t> треугольников — </a:t>
            </a:r>
            <a:r>
              <a:rPr lang="ru-RU" b="1" i="1" dirty="0" err="1">
                <a:solidFill>
                  <a:srgbClr val="663300"/>
                </a:solidFill>
              </a:rPr>
              <a:t>треугольников</a:t>
            </a:r>
            <a:r>
              <a:rPr lang="ru-RU" b="1" i="1" dirty="0">
                <a:solidFill>
                  <a:srgbClr val="663300"/>
                </a:solidFill>
              </a:rPr>
              <a:t> с целочисленными сторонами и площадями. </a:t>
            </a:r>
          </a:p>
        </p:txBody>
      </p:sp>
      <p:pic>
        <p:nvPicPr>
          <p:cNvPr id="18438" name="Picture 11" descr="Изображение:00 clip image07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4797425"/>
            <a:ext cx="410368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660033"/>
                </a:solidFill>
              </a:rPr>
              <a:t>Задача индийского математика XII века </a:t>
            </a:r>
            <a:r>
              <a:rPr lang="ru-RU" sz="4000" b="1" dirty="0" err="1" smtClean="0">
                <a:solidFill>
                  <a:srgbClr val="660033"/>
                </a:solidFill>
              </a:rPr>
              <a:t>Бхаскары</a:t>
            </a:r>
            <a:r>
              <a:rPr lang="ru-RU" sz="4000" dirty="0" smtClean="0"/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949700" y="2060575"/>
            <a:ext cx="51943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dirty="0" smtClean="0">
                <a:solidFill>
                  <a:srgbClr val="663300"/>
                </a:solidFill>
              </a:rPr>
              <a:t>«На берегу реки рос тополь одинокий.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Вдруг ветра порыв его ствол надломал.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Бедный тополь упал. И угол прямой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С теченьем реки его ствол составлял.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Запомни теперь, что в этом месте река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В четыре лишь фута была широка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Верхушка склонилась у края реки.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Осталось три фута всего от ствола,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Прошу тебя, скоро теперь мне скажи: </a:t>
            </a:r>
            <a:br>
              <a:rPr lang="ru-RU" sz="2000" b="1" i="1" dirty="0" smtClean="0">
                <a:solidFill>
                  <a:srgbClr val="663300"/>
                </a:solidFill>
              </a:rPr>
            </a:br>
            <a:r>
              <a:rPr lang="ru-RU" sz="2000" b="1" i="1" dirty="0" smtClean="0">
                <a:solidFill>
                  <a:srgbClr val="663300"/>
                </a:solidFill>
              </a:rPr>
              <a:t>У тополя как велика высота?»</a:t>
            </a:r>
          </a:p>
        </p:txBody>
      </p:sp>
      <p:pic>
        <p:nvPicPr>
          <p:cNvPr id="19460" name="Picture 5" descr="art_3_5_clip_image002_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913" y="1773238"/>
            <a:ext cx="341471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660033"/>
                </a:solidFill>
              </a:rPr>
              <a:t>Задача из учебника «Арифметика» Леонтия Магницкого</a:t>
            </a:r>
            <a:r>
              <a:rPr lang="ru-RU" sz="4000" dirty="0" smtClean="0"/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21508" name="Picture 4" descr="задач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00213"/>
            <a:ext cx="428466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364163" y="2276475"/>
            <a:ext cx="33845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 dirty="0">
                <a:solidFill>
                  <a:srgbClr val="663300"/>
                </a:solidFill>
              </a:rPr>
              <a:t>«</a:t>
            </a:r>
            <a:r>
              <a:rPr lang="ru-RU" sz="2000" b="1" i="1" dirty="0" err="1">
                <a:solidFill>
                  <a:srgbClr val="663300"/>
                </a:solidFill>
              </a:rPr>
              <a:t>Случися</a:t>
            </a:r>
            <a:r>
              <a:rPr lang="ru-RU" sz="2000" b="1" i="1" dirty="0">
                <a:solidFill>
                  <a:srgbClr val="663300"/>
                </a:solidFill>
              </a:rPr>
              <a:t> некому человеку к стене лестницу </a:t>
            </a:r>
            <a:r>
              <a:rPr lang="ru-RU" sz="2000" b="1" i="1" dirty="0" err="1">
                <a:solidFill>
                  <a:srgbClr val="663300"/>
                </a:solidFill>
              </a:rPr>
              <a:t>прибрати</a:t>
            </a:r>
            <a:r>
              <a:rPr lang="ru-RU" sz="2000" b="1" i="1" dirty="0">
                <a:solidFill>
                  <a:srgbClr val="663300"/>
                </a:solidFill>
              </a:rPr>
              <a:t>, стены же тоя высота есть 117 стоп. И обреете лестницу </a:t>
            </a:r>
            <a:r>
              <a:rPr lang="ru-RU" sz="2000" b="1" i="1" dirty="0" err="1">
                <a:solidFill>
                  <a:srgbClr val="663300"/>
                </a:solidFill>
              </a:rPr>
              <a:t>долготью</a:t>
            </a:r>
            <a:r>
              <a:rPr lang="ru-RU" sz="2000" b="1" i="1" dirty="0">
                <a:solidFill>
                  <a:srgbClr val="663300"/>
                </a:solidFill>
              </a:rPr>
              <a:t> 125 стоп. И </a:t>
            </a:r>
            <a:r>
              <a:rPr lang="ru-RU" sz="2000" b="1" i="1" dirty="0" err="1">
                <a:solidFill>
                  <a:srgbClr val="663300"/>
                </a:solidFill>
              </a:rPr>
              <a:t>ведати</a:t>
            </a:r>
            <a:r>
              <a:rPr lang="ru-RU" sz="2000" b="1" i="1" dirty="0">
                <a:solidFill>
                  <a:srgbClr val="663300"/>
                </a:solidFill>
              </a:rPr>
              <a:t> хочет, </a:t>
            </a:r>
            <a:r>
              <a:rPr lang="ru-RU" sz="2000" b="1" i="1" dirty="0" err="1">
                <a:solidFill>
                  <a:srgbClr val="663300"/>
                </a:solidFill>
              </a:rPr>
              <a:t>колико</a:t>
            </a:r>
            <a:r>
              <a:rPr lang="ru-RU" sz="2000" b="1" i="1" dirty="0">
                <a:solidFill>
                  <a:srgbClr val="663300"/>
                </a:solidFill>
              </a:rPr>
              <a:t> стоп сея лестницы нижний конец от стены </a:t>
            </a:r>
            <a:r>
              <a:rPr lang="ru-RU" sz="2000" b="1" i="1" dirty="0" err="1">
                <a:solidFill>
                  <a:srgbClr val="663300"/>
                </a:solidFill>
              </a:rPr>
              <a:t>отстояти</a:t>
            </a:r>
            <a:r>
              <a:rPr lang="ru-RU" sz="2000" b="1" i="1" dirty="0">
                <a:solidFill>
                  <a:srgbClr val="663300"/>
                </a:solidFill>
              </a:rPr>
              <a:t> </a:t>
            </a:r>
            <a:r>
              <a:rPr lang="ru-RU" sz="2000" b="1" i="1" dirty="0" err="1">
                <a:solidFill>
                  <a:srgbClr val="663300"/>
                </a:solidFill>
              </a:rPr>
              <a:t>имать</a:t>
            </a:r>
            <a:r>
              <a:rPr lang="ru-RU" sz="2000" b="1" i="1" dirty="0">
                <a:solidFill>
                  <a:srgbClr val="663300"/>
                </a:solidFill>
              </a:rPr>
              <a:t>».</a:t>
            </a:r>
            <a:br>
              <a:rPr lang="ru-RU" sz="2000" b="1" i="1" dirty="0">
                <a:solidFill>
                  <a:srgbClr val="663300"/>
                </a:solidFill>
              </a:rPr>
            </a:br>
            <a:endParaRPr lang="ru-RU" sz="20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660033"/>
                </a:solidFill>
              </a:rPr>
              <a:t>Задача из китайской «Математики в девяти книгах»</a:t>
            </a:r>
            <a:r>
              <a:rPr lang="ru-RU" sz="4000" dirty="0" smtClean="0"/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492500" y="3429000"/>
            <a:ext cx="37401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900" b="1">
                <a:latin typeface="Verdana" pitchFamily="34" charset="0"/>
              </a:rPr>
              <a:t>Задача из китайской «Математики в девяти книгах» </a:t>
            </a:r>
            <a:endParaRPr lang="ru-RU" sz="900">
              <a:latin typeface="Verdana" pitchFamily="34" charset="0"/>
            </a:endParaRPr>
          </a:p>
          <a:p>
            <a:pPr eaLnBrk="0" hangingPunct="0"/>
            <a:r>
              <a:rPr lang="ru-RU" sz="900">
                <a:latin typeface="Verdana" pitchFamily="34" charset="0"/>
              </a:rPr>
              <a:t>  </a:t>
            </a:r>
            <a:r>
              <a:rPr lang="ru-RU" sz="11900">
                <a:latin typeface="Verdana" pitchFamily="34" charset="0"/>
              </a:rPr>
              <a:t> </a:t>
            </a:r>
            <a:r>
              <a:rPr lang="ru-RU" sz="900">
                <a:latin typeface="Verdana" pitchFamily="34" charset="0"/>
              </a:rPr>
              <a:t>                                                                     </a:t>
            </a:r>
          </a:p>
        </p:txBody>
      </p:sp>
      <p:pic>
        <p:nvPicPr>
          <p:cNvPr id="20485" name="Picture 5" descr="art_3_5_clip_image004_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773238"/>
            <a:ext cx="47529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23850" y="5445125"/>
            <a:ext cx="8497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663300"/>
                </a:solidFill>
              </a:rPr>
              <a:t>«Имеется водоем со стороной в 1 </a:t>
            </a:r>
            <a:r>
              <a:rPr lang="ru-RU" b="1" i="1" dirty="0" err="1">
                <a:solidFill>
                  <a:srgbClr val="663300"/>
                </a:solidFill>
              </a:rPr>
              <a:t>чжан</a:t>
            </a:r>
            <a:r>
              <a:rPr lang="ru-RU" b="1" i="1" dirty="0">
                <a:solidFill>
                  <a:srgbClr val="663300"/>
                </a:solidFill>
              </a:rPr>
              <a:t> = 10 </a:t>
            </a:r>
            <a:r>
              <a:rPr lang="ru-RU" b="1" i="1" dirty="0" err="1">
                <a:solidFill>
                  <a:srgbClr val="663300"/>
                </a:solidFill>
              </a:rPr>
              <a:t>чи</a:t>
            </a:r>
            <a:r>
              <a:rPr lang="ru-RU" b="1" i="1" dirty="0">
                <a:solidFill>
                  <a:srgbClr val="663300"/>
                </a:solidFill>
              </a:rPr>
              <a:t>. В центре его растет камыш, который выступает над водой на 1 </a:t>
            </a:r>
            <a:r>
              <a:rPr lang="ru-RU" b="1" i="1" dirty="0" err="1">
                <a:solidFill>
                  <a:srgbClr val="663300"/>
                </a:solidFill>
              </a:rPr>
              <a:t>чи</a:t>
            </a:r>
            <a:r>
              <a:rPr lang="ru-RU" b="1" i="1" dirty="0">
                <a:solidFill>
                  <a:srgbClr val="663300"/>
                </a:solidFill>
              </a:rPr>
              <a:t>. Если потянуть камыш к берегу, то он как раз коснётся его. Спрашивается: какова глубина воды и какова длина камыша?».</a:t>
            </a:r>
            <a:r>
              <a:rPr lang="ru-RU" b="1" dirty="0">
                <a:solidFill>
                  <a:srgbClr val="6633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Выучить теорему Пифагора с доказательством</a:t>
            </a:r>
          </a:p>
          <a:p>
            <a:r>
              <a:rPr lang="ru-RU" dirty="0" smtClean="0"/>
              <a:t>Задачи из учебника № 483, 484(</a:t>
            </a:r>
            <a:r>
              <a:rPr lang="ru-RU" dirty="0" err="1" smtClean="0"/>
              <a:t>в,г</a:t>
            </a:r>
            <a:r>
              <a:rPr lang="ru-RU" dirty="0" smtClean="0"/>
              <a:t>)</a:t>
            </a:r>
          </a:p>
          <a:p>
            <a:r>
              <a:rPr lang="ru-RU" dirty="0" smtClean="0"/>
              <a:t>Дополнительное задание: найти другие доказательства теоремы </a:t>
            </a:r>
            <a:r>
              <a:rPr lang="ru-RU" dirty="0" err="1" smtClean="0"/>
              <a:t>Пифагоры</a:t>
            </a:r>
            <a:r>
              <a:rPr lang="ru-RU" dirty="0" smtClean="0"/>
              <a:t>, выучить одно из них.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- Урок был интересным! Мне всё понравилось! Я  все сделал правильно!</a:t>
            </a:r>
          </a:p>
          <a:p>
            <a:pPr algn="ctr">
              <a:buFontTx/>
              <a:buChar char="-"/>
            </a:pPr>
            <a:r>
              <a:rPr lang="ru-RU" dirty="0" smtClean="0"/>
              <a:t>На сегодняшнем уроке мне встретились некоторые трудности. Но в целом урок понравился</a:t>
            </a:r>
          </a:p>
          <a:p>
            <a:pPr algn="ctr">
              <a:buFontTx/>
              <a:buChar char="-"/>
            </a:pPr>
            <a:r>
              <a:rPr lang="ru-RU" dirty="0" smtClean="0"/>
              <a:t>Мне было неинтересно((( Я допустил много ошибок</a:t>
            </a:r>
          </a:p>
          <a:p>
            <a:pPr algn="ctr"/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>
            <a:off x="1763688" y="2996952"/>
            <a:ext cx="792088" cy="1008112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>
            <a:off x="1763688" y="1340768"/>
            <a:ext cx="792088" cy="1008112"/>
          </a:xfrm>
          <a:prstGeom prst="teardrop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>
            <a:off x="1763688" y="4941168"/>
            <a:ext cx="792088" cy="1008112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</a:rPr>
              <a:t>3. Найдите площадь прямоугольного треугольника с катетами 9 см и 6 см; </a:t>
            </a:r>
            <a:r>
              <a:rPr lang="en-US" sz="2800" b="1" dirty="0" smtClean="0">
                <a:latin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</a:rPr>
              <a:t>,2 м и 5 см; </a:t>
            </a:r>
            <a:r>
              <a:rPr lang="ru-RU" sz="2800" b="1" i="1" dirty="0" smtClean="0">
                <a:latin typeface="Times New Roman" pitchFamily="18" charset="0"/>
              </a:rPr>
              <a:t>а</a:t>
            </a:r>
            <a:r>
              <a:rPr lang="ru-RU" sz="2800" b="1" dirty="0" smtClean="0">
                <a:latin typeface="Times New Roman" pitchFamily="18" charset="0"/>
              </a:rPr>
              <a:t> см и </a:t>
            </a:r>
            <a:r>
              <a:rPr lang="ru-RU" sz="2800" b="1" i="1" dirty="0" smtClean="0">
                <a:latin typeface="Times New Roman" pitchFamily="18" charset="0"/>
              </a:rPr>
              <a:t>в</a:t>
            </a:r>
            <a:r>
              <a:rPr lang="ru-RU" sz="2800" b="1" dirty="0" smtClean="0">
                <a:latin typeface="Times New Roman" pitchFamily="18" charset="0"/>
              </a:rPr>
              <a:t> см.</a:t>
            </a:r>
            <a:endParaRPr lang="ru-RU" dirty="0"/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4211960" y="2996952"/>
            <a:ext cx="2418929" cy="2880270"/>
          </a:xfrm>
          <a:prstGeom prst="rtTriangle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t="100000" r="100000"/>
            </a:path>
          </a:gradFill>
          <a:ln w="2857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491880" y="4077072"/>
            <a:ext cx="4479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661248"/>
            <a:ext cx="5407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32240" y="3429000"/>
            <a:ext cx="1492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S=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>
            <a:off x="4211960" y="5301208"/>
            <a:ext cx="864096" cy="576064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67744" y="733425"/>
            <a:ext cx="6229350" cy="6124575"/>
            <a:chOff x="1360" y="164"/>
            <a:chExt cx="3924" cy="3858"/>
          </a:xfrm>
        </p:grpSpPr>
        <p:sp>
          <p:nvSpPr>
            <p:cNvPr id="56328" name="AutoShape 3"/>
            <p:cNvSpPr>
              <a:spLocks noChangeArrowheads="1"/>
            </p:cNvSpPr>
            <p:nvPr/>
          </p:nvSpPr>
          <p:spPr bwMode="auto">
            <a:xfrm rot="2187804">
              <a:off x="1973" y="1298"/>
              <a:ext cx="3311" cy="1633"/>
            </a:xfrm>
            <a:prstGeom prst="rtTriangle">
              <a:avLst/>
            </a:prstGeom>
            <a:solidFill>
              <a:srgbClr val="DDB8EE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29" name="Line 4"/>
            <p:cNvSpPr>
              <a:spLocks noChangeShapeType="1"/>
            </p:cNvSpPr>
            <p:nvPr/>
          </p:nvSpPr>
          <p:spPr bwMode="auto">
            <a:xfrm rot="2187804">
              <a:off x="1905" y="1684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330" name="Line 5"/>
            <p:cNvSpPr>
              <a:spLocks noChangeShapeType="1"/>
            </p:cNvSpPr>
            <p:nvPr/>
          </p:nvSpPr>
          <p:spPr bwMode="auto">
            <a:xfrm rot="2187804">
              <a:off x="1975" y="1703"/>
              <a:ext cx="0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331" name="Text Box 6"/>
            <p:cNvSpPr txBox="1">
              <a:spLocks noChangeArrowheads="1"/>
            </p:cNvSpPr>
            <p:nvPr/>
          </p:nvSpPr>
          <p:spPr bwMode="auto">
            <a:xfrm>
              <a:off x="2493" y="164"/>
              <a:ext cx="5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К</a:t>
              </a:r>
            </a:p>
          </p:txBody>
        </p:sp>
        <p:sp>
          <p:nvSpPr>
            <p:cNvPr id="56332" name="Text Box 7"/>
            <p:cNvSpPr txBox="1">
              <a:spLocks noChangeArrowheads="1"/>
            </p:cNvSpPr>
            <p:nvPr/>
          </p:nvSpPr>
          <p:spPr bwMode="auto">
            <a:xfrm>
              <a:off x="1904" y="822"/>
              <a:ext cx="5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х</a:t>
              </a:r>
            </a:p>
          </p:txBody>
        </p:sp>
        <p:sp>
          <p:nvSpPr>
            <p:cNvPr id="56333" name="Text Box 8"/>
            <p:cNvSpPr txBox="1">
              <a:spLocks noChangeArrowheads="1"/>
            </p:cNvSpPr>
            <p:nvPr/>
          </p:nvSpPr>
          <p:spPr bwMode="auto">
            <a:xfrm>
              <a:off x="2063" y="2500"/>
              <a:ext cx="90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12 см</a:t>
              </a:r>
            </a:p>
          </p:txBody>
        </p:sp>
        <p:sp>
          <p:nvSpPr>
            <p:cNvPr id="56334" name="Text Box 9"/>
            <p:cNvSpPr txBox="1">
              <a:spLocks noChangeArrowheads="1"/>
            </p:cNvSpPr>
            <p:nvPr/>
          </p:nvSpPr>
          <p:spPr bwMode="auto">
            <a:xfrm>
              <a:off x="3401" y="1593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i="1">
                  <a:solidFill>
                    <a:srgbClr val="8029A7"/>
                  </a:solidFill>
                </a:rPr>
                <a:t>13 c</a:t>
              </a:r>
              <a:r>
                <a:rPr lang="ru-RU" sz="3200" b="1" i="1">
                  <a:solidFill>
                    <a:srgbClr val="8029A7"/>
                  </a:solidFill>
                </a:rPr>
                <a:t>м</a:t>
              </a:r>
            </a:p>
          </p:txBody>
        </p:sp>
        <p:sp>
          <p:nvSpPr>
            <p:cNvPr id="56335" name="Text Box 10"/>
            <p:cNvSpPr txBox="1">
              <a:spLocks noChangeArrowheads="1"/>
            </p:cNvSpPr>
            <p:nvPr/>
          </p:nvSpPr>
          <p:spPr bwMode="auto">
            <a:xfrm>
              <a:off x="1360" y="1616"/>
              <a:ext cx="5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i="1">
                  <a:solidFill>
                    <a:srgbClr val="8029A7"/>
                  </a:solidFill>
                </a:rPr>
                <a:t>N</a:t>
              </a:r>
              <a:endParaRPr lang="ru-RU" sz="3200" b="1" i="1">
                <a:solidFill>
                  <a:srgbClr val="8029A7"/>
                </a:solidFill>
              </a:endParaRPr>
            </a:p>
          </p:txBody>
        </p:sp>
        <p:sp>
          <p:nvSpPr>
            <p:cNvPr id="56336" name="Text Box 11"/>
            <p:cNvSpPr txBox="1">
              <a:spLocks noChangeArrowheads="1"/>
            </p:cNvSpPr>
            <p:nvPr/>
          </p:nvSpPr>
          <p:spPr bwMode="auto">
            <a:xfrm>
              <a:off x="4331" y="3657"/>
              <a:ext cx="5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М</a:t>
              </a:r>
            </a:p>
          </p:txBody>
        </p:sp>
      </p:grp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323528" y="620688"/>
            <a:ext cx="3455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>
                <a:solidFill>
                  <a:srgbClr val="8029A7"/>
                </a:solidFill>
              </a:rPr>
              <a:t>Найдите: К</a:t>
            </a:r>
            <a:r>
              <a:rPr lang="en-US" sz="3200" b="1" i="1" dirty="0">
                <a:solidFill>
                  <a:srgbClr val="8029A7"/>
                </a:solidFill>
              </a:rPr>
              <a:t>N</a:t>
            </a:r>
            <a:endParaRPr lang="ru-RU" sz="3200" b="1" i="1" dirty="0">
              <a:solidFill>
                <a:srgbClr val="8029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66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39863" y="944563"/>
            <a:ext cx="6588125" cy="4179887"/>
            <a:chOff x="1202" y="1185"/>
            <a:chExt cx="4150" cy="2633"/>
          </a:xfrm>
        </p:grpSpPr>
        <p:sp>
          <p:nvSpPr>
            <p:cNvPr id="57348" name="Rectangle 3"/>
            <p:cNvSpPr>
              <a:spLocks noChangeArrowheads="1"/>
            </p:cNvSpPr>
            <p:nvPr/>
          </p:nvSpPr>
          <p:spPr bwMode="auto">
            <a:xfrm>
              <a:off x="1633" y="1434"/>
              <a:ext cx="3265" cy="2064"/>
            </a:xfrm>
            <a:prstGeom prst="rect">
              <a:avLst/>
            </a:prstGeom>
            <a:solidFill>
              <a:srgbClr val="DDB8EE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49" name="Line 4"/>
            <p:cNvSpPr>
              <a:spLocks noChangeShapeType="1"/>
            </p:cNvSpPr>
            <p:nvPr/>
          </p:nvSpPr>
          <p:spPr bwMode="auto">
            <a:xfrm>
              <a:off x="1633" y="1434"/>
              <a:ext cx="3265" cy="20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350" name="Text Box 5"/>
            <p:cNvSpPr txBox="1">
              <a:spLocks noChangeArrowheads="1"/>
            </p:cNvSpPr>
            <p:nvPr/>
          </p:nvSpPr>
          <p:spPr bwMode="auto">
            <a:xfrm>
              <a:off x="1202" y="1185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В</a:t>
              </a:r>
            </a:p>
          </p:txBody>
        </p:sp>
        <p:sp>
          <p:nvSpPr>
            <p:cNvPr id="57351" name="Text Box 6"/>
            <p:cNvSpPr txBox="1">
              <a:spLocks noChangeArrowheads="1"/>
            </p:cNvSpPr>
            <p:nvPr/>
          </p:nvSpPr>
          <p:spPr bwMode="auto">
            <a:xfrm>
              <a:off x="2948" y="3453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х</a:t>
              </a:r>
            </a:p>
          </p:txBody>
        </p:sp>
        <p:sp>
          <p:nvSpPr>
            <p:cNvPr id="57352" name="Text Box 7"/>
            <p:cNvSpPr txBox="1">
              <a:spLocks noChangeArrowheads="1"/>
            </p:cNvSpPr>
            <p:nvPr/>
          </p:nvSpPr>
          <p:spPr bwMode="auto">
            <a:xfrm>
              <a:off x="4785" y="2296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8</a:t>
              </a:r>
            </a:p>
          </p:txBody>
        </p:sp>
        <p:sp>
          <p:nvSpPr>
            <p:cNvPr id="57353" name="Text Box 8"/>
            <p:cNvSpPr txBox="1">
              <a:spLocks noChangeArrowheads="1"/>
            </p:cNvSpPr>
            <p:nvPr/>
          </p:nvSpPr>
          <p:spPr bwMode="auto">
            <a:xfrm>
              <a:off x="3084" y="2158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17</a:t>
              </a:r>
            </a:p>
          </p:txBody>
        </p:sp>
        <p:sp>
          <p:nvSpPr>
            <p:cNvPr id="57354" name="Text Box 9"/>
            <p:cNvSpPr txBox="1">
              <a:spLocks noChangeArrowheads="1"/>
            </p:cNvSpPr>
            <p:nvPr/>
          </p:nvSpPr>
          <p:spPr bwMode="auto">
            <a:xfrm>
              <a:off x="1224" y="3405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А</a:t>
              </a:r>
            </a:p>
          </p:txBody>
        </p:sp>
        <p:sp>
          <p:nvSpPr>
            <p:cNvPr id="57355" name="Text Box 10"/>
            <p:cNvSpPr txBox="1">
              <a:spLocks noChangeArrowheads="1"/>
            </p:cNvSpPr>
            <p:nvPr/>
          </p:nvSpPr>
          <p:spPr bwMode="auto">
            <a:xfrm>
              <a:off x="4740" y="3362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i="1">
                  <a:solidFill>
                    <a:srgbClr val="8029A7"/>
                  </a:solidFill>
                </a:rPr>
                <a:t>D</a:t>
              </a:r>
              <a:endParaRPr lang="ru-RU" sz="3200" b="1" i="1">
                <a:solidFill>
                  <a:srgbClr val="8029A7"/>
                </a:solidFill>
              </a:endParaRPr>
            </a:p>
          </p:txBody>
        </p:sp>
        <p:sp>
          <p:nvSpPr>
            <p:cNvPr id="57356" name="Text Box 11"/>
            <p:cNvSpPr txBox="1">
              <a:spLocks noChangeArrowheads="1"/>
            </p:cNvSpPr>
            <p:nvPr/>
          </p:nvSpPr>
          <p:spPr bwMode="auto">
            <a:xfrm>
              <a:off x="4740" y="1185"/>
              <a:ext cx="56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8029A7"/>
                  </a:solidFill>
                </a:rPr>
                <a:t>С</a:t>
              </a:r>
            </a:p>
          </p:txBody>
        </p:sp>
      </p:grp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2843213" y="5553075"/>
            <a:ext cx="3635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solidFill>
                  <a:srgbClr val="8029A7"/>
                </a:solidFill>
              </a:rPr>
              <a:t>Найдите: А</a:t>
            </a:r>
            <a:r>
              <a:rPr lang="en-US" sz="3200" b="1" i="1">
                <a:solidFill>
                  <a:srgbClr val="8029A7"/>
                </a:solidFill>
              </a:rPr>
              <a:t>D</a:t>
            </a:r>
            <a:endParaRPr lang="ru-RU" sz="3200" b="1" i="1">
              <a:solidFill>
                <a:srgbClr val="8029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66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S=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4283968" y="1772816"/>
            <a:ext cx="3312368" cy="3888432"/>
          </a:xfrm>
          <a:prstGeom prst="rtTriangl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78092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5661248"/>
            <a:ext cx="500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0800000">
            <a:off x="4283968" y="5229200"/>
            <a:ext cx="936104" cy="432048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Цель: </a:t>
            </a:r>
          </a:p>
          <a:p>
            <a:pPr>
              <a:buNone/>
            </a:pPr>
            <a:r>
              <a:rPr lang="ru-RU" dirty="0" smtClean="0"/>
              <a:t>   Научиться находить неизвестную сторону прямоугольного треугольника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2915816" y="4365104"/>
            <a:ext cx="2714644" cy="2071702"/>
          </a:xfrm>
          <a:prstGeom prst="rtTriangle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flipH="1">
            <a:off x="5652120" y="3573016"/>
            <a:ext cx="2071702" cy="2857520"/>
          </a:xfrm>
          <a:prstGeom prst="rtTriangl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V="1">
            <a:off x="2915816" y="1412776"/>
            <a:ext cx="2071702" cy="2928958"/>
          </a:xfrm>
          <a:prstGeom prst="rtTriangl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rot="10800000">
            <a:off x="5004048" y="1412776"/>
            <a:ext cx="2714644" cy="2143140"/>
          </a:xfrm>
          <a:prstGeom prst="rt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07904" y="6273225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a</a:t>
            </a:r>
            <a:endParaRPr lang="ru-RU" sz="32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779912" y="5301208"/>
            <a:ext cx="389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c</a:t>
            </a:r>
            <a:endParaRPr lang="ru-RU" sz="32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300192" y="627322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</a:t>
            </a:r>
            <a:endParaRPr lang="ru-RU" sz="32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740352" y="508518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a</a:t>
            </a:r>
            <a:endParaRPr lang="ru-RU" sz="32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32240" y="486916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c</a:t>
            </a:r>
            <a:endParaRPr lang="ru-RU" sz="32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740352" y="213285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b</a:t>
            </a:r>
            <a:endParaRPr lang="ru-RU" sz="3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44208" y="198884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c</a:t>
            </a:r>
            <a:endParaRPr lang="ru-RU" sz="32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83768" y="285293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a</a:t>
            </a:r>
            <a:endParaRPr lang="ru-RU" sz="32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91880" y="234888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c</a:t>
            </a:r>
            <a:endParaRPr lang="ru-RU" sz="32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483768" y="515719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</a:t>
            </a:r>
            <a:endParaRPr lang="ru-RU" sz="32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3635896" y="9087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</a:t>
            </a:r>
            <a:endParaRPr lang="ru-RU" sz="32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28184" y="90872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a</a:t>
            </a:r>
            <a:endParaRPr lang="ru-RU" sz="32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2276872"/>
            <a:ext cx="6030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131F91"/>
                </a:solidFill>
                <a:latin typeface="Times New Roman" pitchFamily="18" charset="0"/>
              </a:rPr>
              <a:t>В прямоугольном треугольнике</a:t>
            </a:r>
          </a:p>
          <a:p>
            <a:pPr algn="ctr"/>
            <a:r>
              <a:rPr lang="ru-RU" sz="3600" b="1" i="1" dirty="0" smtClean="0">
                <a:solidFill>
                  <a:srgbClr val="131F91"/>
                </a:solidFill>
                <a:latin typeface="Times New Roman" pitchFamily="18" charset="0"/>
              </a:rPr>
              <a:t>квадрат гипотенузы равен</a:t>
            </a:r>
          </a:p>
          <a:p>
            <a:pPr algn="ctr"/>
            <a:r>
              <a:rPr lang="ru-RU" sz="3600" b="1" i="1" dirty="0" smtClean="0">
                <a:solidFill>
                  <a:srgbClr val="131F91"/>
                </a:solidFill>
                <a:latin typeface="Times New Roman" pitchFamily="18" charset="0"/>
              </a:rPr>
              <a:t>сумме квадратов катетов .</a:t>
            </a:r>
            <a:endParaRPr lang="ru-RU" sz="3600" b="1" i="1" dirty="0">
              <a:solidFill>
                <a:srgbClr val="131F9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571625"/>
            <a:ext cx="6286500" cy="27860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Теорема Пифагора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301208"/>
            <a:ext cx="3794175" cy="1309142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cs typeface="Times New Roman" pitchFamily="18" charset="0"/>
              </a:rPr>
              <a:t>Акамсина Т.В., учитель математики</a:t>
            </a: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cs typeface="Times New Roman" pitchFamily="18" charset="0"/>
              </a:rPr>
              <a:t>2016 г.</a:t>
            </a:r>
            <a:endParaRPr lang="ru-RU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3528" y="18864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29. 11.2016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907704" y="1412776"/>
            <a:ext cx="4572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000000"/>
                </a:solidFill>
                <a:latin typeface="Century Schoolbook" pitchFamily="18" charset="0"/>
              </a:rPr>
              <a:t>«Геометрия обладает двумя  великими </a:t>
            </a:r>
            <a:r>
              <a:rPr lang="ru-RU" sz="2400" b="1" i="1" dirty="0" err="1">
                <a:solidFill>
                  <a:srgbClr val="000000"/>
                </a:solidFill>
                <a:latin typeface="Century Schoolbook" pitchFamily="18" charset="0"/>
              </a:rPr>
              <a:t>сокровищами.Первое</a:t>
            </a:r>
            <a:r>
              <a:rPr lang="ru-RU" sz="2400" b="1" i="1" dirty="0">
                <a:solidFill>
                  <a:srgbClr val="000000"/>
                </a:solidFill>
                <a:latin typeface="Century Schoolbook" pitchFamily="18" charset="0"/>
              </a:rPr>
              <a:t> – это теорема Пифагора</a:t>
            </a:r>
            <a:r>
              <a:rPr lang="ru-RU" sz="2400" b="1" i="1" dirty="0" smtClean="0">
                <a:solidFill>
                  <a:srgbClr val="000000"/>
                </a:solidFill>
                <a:latin typeface="Century Schoolbook" pitchFamily="18" charset="0"/>
              </a:rPr>
              <a:t>…»</a:t>
            </a:r>
          </a:p>
          <a:p>
            <a:pPr algn="r">
              <a:spcBef>
                <a:spcPct val="50000"/>
              </a:spcBef>
            </a:pPr>
            <a:r>
              <a:rPr lang="ru-RU" sz="2000" b="1" i="1" dirty="0" smtClean="0">
                <a:solidFill>
                  <a:srgbClr val="000000"/>
                </a:solidFill>
                <a:latin typeface="Century Schoolbook" pitchFamily="18" charset="0"/>
              </a:rPr>
              <a:t>Иоганн Кеплер</a:t>
            </a:r>
            <a:endParaRPr lang="ru-RU" sz="2000" b="1" i="1" dirty="0">
              <a:solidFill>
                <a:srgbClr val="000000"/>
              </a:solidFill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835696" y="3645024"/>
            <a:ext cx="4572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00"/>
                </a:solidFill>
                <a:latin typeface="Century Schoolbook" pitchFamily="18" charset="0"/>
              </a:rPr>
              <a:t>О  Пифагоре сохранились десятки легенд и мифов, с его именем  связано многое в математике, и в первую очередь, конечно,  теорема носящая его имя, которая занимает важнейшее место в школьном курсе геометрии.</a:t>
            </a:r>
          </a:p>
        </p:txBody>
      </p:sp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284984"/>
            <a:ext cx="230505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исунок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941168"/>
            <a:ext cx="2303462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7796" y="0"/>
            <a:ext cx="90562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историческая справка</a:t>
            </a:r>
          </a:p>
        </p:txBody>
      </p:sp>
      <p:pic>
        <p:nvPicPr>
          <p:cNvPr id="1026" name="Picture 2" descr="C:\Users\123\Documents\Мои документы\Открытый урок\Открытый урок Теорема Пифагора\200px-Johannes_Kepler_16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980728"/>
            <a:ext cx="1520552" cy="209075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450"/>
                            </p:stCondLst>
                            <p:childTnLst>
                              <p:par>
                                <p:cTn id="3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851275" y="1484313"/>
            <a:ext cx="5040313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Знаменитый древнегреческий философ и математик Пифагор Самосский родился на острове </a:t>
            </a:r>
            <a:r>
              <a:rPr lang="ru-RU" sz="2400" b="1" dirty="0" err="1">
                <a:latin typeface="Times New Roman" pitchFamily="18" charset="0"/>
              </a:rPr>
              <a:t>Самос</a:t>
            </a:r>
            <a:r>
              <a:rPr lang="ru-RU" sz="2400" b="1" dirty="0">
                <a:latin typeface="Times New Roman" pitchFamily="18" charset="0"/>
              </a:rPr>
              <a:t>, </a:t>
            </a:r>
            <a:r>
              <a:rPr lang="ru-RU" sz="2400" b="1" dirty="0" smtClean="0">
                <a:latin typeface="Times New Roman" pitchFamily="18" charset="0"/>
              </a:rPr>
              <a:t>недалеко </a:t>
            </a:r>
            <a:r>
              <a:rPr lang="ru-RU" sz="2400" b="1" dirty="0">
                <a:latin typeface="Times New Roman" pitchFamily="18" charset="0"/>
              </a:rPr>
              <a:t>от Греции в 580</a:t>
            </a:r>
          </a:p>
          <a:p>
            <a:pPr algn="ctr"/>
            <a:r>
              <a:rPr lang="ru-RU" sz="2400" b="1" dirty="0">
                <a:latin typeface="Times New Roman" pitchFamily="18" charset="0"/>
              </a:rPr>
              <a:t>году до н. э. По античным свидетельствам он был красив и обладал незаурядными способностями. Совсем юношей он покинул родину, прошел по дорогам Египта и 12 лет жил в Вавилоне. После возвращения домой Пифагор переселился в Италию, затем в Сицилию.</a:t>
            </a:r>
          </a:p>
          <a:p>
            <a:pPr algn="ctr"/>
            <a:r>
              <a:rPr lang="ru-RU" sz="2400" b="1" dirty="0">
                <a:latin typeface="Times New Roman" pitchFamily="18" charset="0"/>
              </a:rPr>
              <a:t>        </a:t>
            </a:r>
            <a:endParaRPr lang="ru-RU" sz="2400" dirty="0">
              <a:latin typeface="Monotype Corsiva" pitchFamily="66" charset="0"/>
            </a:endParaRPr>
          </a:p>
          <a:p>
            <a:pPr algn="ctr">
              <a:buFontTx/>
              <a:buChar char="•"/>
            </a:pPr>
            <a:endParaRPr lang="ru-RU" sz="2400" dirty="0">
              <a:latin typeface="Monotype Corsiva" pitchFamily="66" charset="0"/>
            </a:endParaRPr>
          </a:p>
          <a:p>
            <a:pPr algn="ctr">
              <a:buFontTx/>
              <a:buChar char="•"/>
            </a:pPr>
            <a:endParaRPr lang="ru-RU" sz="2400" b="1" dirty="0">
              <a:latin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ltGray">
          <a:xfrm>
            <a:off x="-736600" y="2835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4763" y="2835275"/>
            <a:ext cx="9153526" cy="1189038"/>
            <a:chOff x="0" y="0"/>
            <a:chExt cx="5766" cy="749"/>
          </a:xfrm>
        </p:grpSpPr>
        <p:sp>
          <p:nvSpPr>
            <p:cNvPr id="21509" name="Rectangle 5"/>
            <p:cNvSpPr>
              <a:spLocks noChangeArrowheads="1"/>
            </p:cNvSpPr>
            <p:nvPr/>
          </p:nvSpPr>
          <p:spPr bwMode="ltGray">
            <a:xfrm>
              <a:off x="0" y="0"/>
              <a:ext cx="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21510" name="Rectangle 6"/>
            <p:cNvSpPr>
              <a:spLocks noChangeArrowheads="1"/>
            </p:cNvSpPr>
            <p:nvPr/>
          </p:nvSpPr>
          <p:spPr bwMode="ltGray">
            <a:xfrm>
              <a:off x="0" y="0"/>
              <a:ext cx="5766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ru-RU" sz="1000">
                  <a:latin typeface="Times New Roman" pitchFamily="18" charset="0"/>
                </a:rPr>
                <a:t>  </a:t>
              </a:r>
              <a:r>
                <a:rPr lang="ru-RU" sz="7200">
                  <a:latin typeface="Times New Roman" pitchFamily="18" charset="0"/>
                </a:rPr>
                <a:t> </a:t>
              </a:r>
              <a:r>
                <a:rPr lang="ru-RU" sz="1000">
                  <a:latin typeface="Times New Roman" pitchFamily="18" charset="0"/>
                </a:rPr>
                <a:t>                               </a:t>
              </a:r>
            </a:p>
          </p:txBody>
        </p:sp>
      </p:grpSp>
      <p:pic>
        <p:nvPicPr>
          <p:cNvPr id="21511" name="Picture 7" descr="1126_pifag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1997075" cy="2243137"/>
          </a:xfrm>
          <a:prstGeom prst="rect">
            <a:avLst/>
          </a:prstGeom>
          <a:noFill/>
        </p:spPr>
      </p:pic>
      <p:sp>
        <p:nvSpPr>
          <p:cNvPr id="21512" name="Text Box 8"/>
          <p:cNvSpPr txBox="1">
            <a:spLocks noChangeArrowheads="1"/>
          </p:cNvSpPr>
          <p:nvPr/>
        </p:nvSpPr>
        <p:spPr bwMode="ltGray">
          <a:xfrm>
            <a:off x="1979712" y="3789040"/>
            <a:ext cx="2111375" cy="406400"/>
          </a:xfrm>
          <a:prstGeom prst="rect">
            <a:avLst/>
          </a:prstGeom>
          <a:noFill/>
          <a:ln w="9525">
            <a:solidFill>
              <a:srgbClr val="FFFFCC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990000"/>
                </a:solidFill>
                <a:latin typeface="Times New Roman" pitchFamily="18" charset="0"/>
              </a:rPr>
              <a:t>580-500 г. до н. э.</a:t>
            </a:r>
          </a:p>
        </p:txBody>
      </p:sp>
      <p:sp>
        <p:nvSpPr>
          <p:cNvPr id="21513" name="WordArt 9"/>
          <p:cNvSpPr>
            <a:spLocks noChangeArrowheads="1" noChangeShapeType="1" noTextEdit="1"/>
          </p:cNvSpPr>
          <p:nvPr/>
        </p:nvSpPr>
        <p:spPr bwMode="auto">
          <a:xfrm rot="5400000">
            <a:off x="-2233612" y="3321050"/>
            <a:ext cx="5905500" cy="6477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auto"/>
            <a:endParaRPr lang="ru-RU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C9FCB"/>
                  </a:gs>
                  <a:gs pos="6500">
                    <a:srgbClr val="F8B049"/>
                  </a:gs>
                  <a:gs pos="10501">
                    <a:srgbClr val="F8B049"/>
                  </a:gs>
                  <a:gs pos="31500">
                    <a:srgbClr val="FEE7F2"/>
                  </a:gs>
                  <a:gs pos="33500">
                    <a:srgbClr val="F952A0"/>
                  </a:gs>
                  <a:gs pos="34500">
                    <a:srgbClr val="C50849"/>
                  </a:gs>
                  <a:gs pos="41001">
                    <a:srgbClr val="B43E85"/>
                  </a:gs>
                  <a:gs pos="50000">
                    <a:srgbClr val="F8B049"/>
                  </a:gs>
                  <a:gs pos="59000">
                    <a:srgbClr val="B43E85"/>
                  </a:gs>
                  <a:gs pos="65500">
                    <a:srgbClr val="C50849"/>
                  </a:gs>
                  <a:gs pos="66500">
                    <a:srgbClr val="F952A0"/>
                  </a:gs>
                  <a:gs pos="68500">
                    <a:srgbClr val="FEE7F2"/>
                  </a:gs>
                  <a:gs pos="89500">
                    <a:srgbClr val="F8B049"/>
                  </a:gs>
                  <a:gs pos="93500">
                    <a:srgbClr val="F8B049"/>
                  </a:gs>
                  <a:gs pos="100000">
                    <a:srgbClr val="FC9FCB"/>
                  </a:gs>
                </a:gsLst>
                <a:lin ang="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2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5|1.4|1.4|1.5|4.9"/>
</p:tagLst>
</file>

<file path=ppt/theme/theme1.xml><?xml version="1.0" encoding="utf-8"?>
<a:theme xmlns:a="http://schemas.openxmlformats.org/drawingml/2006/main" name="Презентация КЛАССНАЯ РАБОТ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567</Words>
  <Application>Microsoft Office PowerPoint</Application>
  <PresentationFormat>Экран (4:3)</PresentationFormat>
  <Paragraphs>100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Презентация КЛАССНАЯ РАБОТА</vt:lpstr>
      <vt:lpstr>Тема Office</vt:lpstr>
      <vt:lpstr>Слайд 1</vt:lpstr>
      <vt:lpstr>Слайд 2</vt:lpstr>
      <vt:lpstr>Слайд 3</vt:lpstr>
      <vt:lpstr>Слайд 4</vt:lpstr>
      <vt:lpstr>Слайд 5</vt:lpstr>
      <vt:lpstr>Теорема</vt:lpstr>
      <vt:lpstr>Теорема Пифагора</vt:lpstr>
      <vt:lpstr>Слайд 8</vt:lpstr>
      <vt:lpstr>Слайд 9</vt:lpstr>
      <vt:lpstr>Слайд 10</vt:lpstr>
      <vt:lpstr>Шутливая  формулировка   ТЕОРЕМЫ  ПИФАГОРА</vt:lpstr>
      <vt:lpstr>Решение задач</vt:lpstr>
      <vt:lpstr>Слайд 13</vt:lpstr>
      <vt:lpstr>Египетский треугольник</vt:lpstr>
      <vt:lpstr>Задача индийского математика XII века Бхаскары </vt:lpstr>
      <vt:lpstr>Задача из учебника «Арифметика» Леонтия Магницкого </vt:lpstr>
      <vt:lpstr>Задача из китайской «Математики в девяти книгах» </vt:lpstr>
      <vt:lpstr>Домашнее задание</vt:lpstr>
      <vt:lpstr>Слайд 19</vt:lpstr>
      <vt:lpstr>Слайд 20</vt:lpstr>
      <vt:lpstr>Слайд 21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123</cp:lastModifiedBy>
  <cp:revision>23</cp:revision>
  <dcterms:created xsi:type="dcterms:W3CDTF">2011-07-27T14:39:28Z</dcterms:created>
  <dcterms:modified xsi:type="dcterms:W3CDTF">2016-11-28T08:30:45Z</dcterms:modified>
</cp:coreProperties>
</file>